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2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embedTrueTypeFonts="1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</p:sldIdLst>
  <p:sldSz cy="5143500" cx="9144000"/>
  <p:notesSz cx="6858000" cy="9144000"/>
  <p:embeddedFontLst>
    <p:embeddedFont>
      <p:font typeface="Playfair Display"/>
      <p:regular r:id="rId17"/>
      <p:bold r:id="rId18"/>
      <p:italic r:id="rId19"/>
      <p:boldItalic r:id="rId20"/>
    </p:embeddedFont>
    <p:embeddedFont>
      <p:font typeface="Montserrat"/>
      <p:regular r:id="rId21"/>
      <p:bold r:id="rId22"/>
    </p:embeddedFont>
    <p:embeddedFont>
      <p:font typeface="Oswald"/>
      <p:regular r:id="rId23"/>
      <p:bold r:id="rId24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PlayfairDisplay-boldItalic.fntdata"/><Relationship Id="rId11" Type="http://schemas.openxmlformats.org/officeDocument/2006/relationships/slide" Target="slides/slide7.xml"/><Relationship Id="rId22" Type="http://schemas.openxmlformats.org/officeDocument/2006/relationships/font" Target="fonts/Montserrat-bold.fntdata"/><Relationship Id="rId10" Type="http://schemas.openxmlformats.org/officeDocument/2006/relationships/slide" Target="slides/slide6.xml"/><Relationship Id="rId21" Type="http://schemas.openxmlformats.org/officeDocument/2006/relationships/font" Target="fonts/Montserrat-regular.fntdata"/><Relationship Id="rId13" Type="http://schemas.openxmlformats.org/officeDocument/2006/relationships/slide" Target="slides/slide9.xml"/><Relationship Id="rId24" Type="http://schemas.openxmlformats.org/officeDocument/2006/relationships/font" Target="fonts/Oswald-bold.fntdata"/><Relationship Id="rId12" Type="http://schemas.openxmlformats.org/officeDocument/2006/relationships/slide" Target="slides/slide8.xml"/><Relationship Id="rId23" Type="http://schemas.openxmlformats.org/officeDocument/2006/relationships/font" Target="fonts/Oswald-regular.fntdata"/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15" Type="http://schemas.openxmlformats.org/officeDocument/2006/relationships/slide" Target="slides/slide11.xml"/><Relationship Id="rId14" Type="http://schemas.openxmlformats.org/officeDocument/2006/relationships/slide" Target="slides/slide10.xml"/><Relationship Id="rId17" Type="http://schemas.openxmlformats.org/officeDocument/2006/relationships/font" Target="fonts/PlayfairDisplay-regular.fntdata"/><Relationship Id="rId16" Type="http://schemas.openxmlformats.org/officeDocument/2006/relationships/slide" Target="slides/slide12.xml"/><Relationship Id="rId5" Type="http://schemas.openxmlformats.org/officeDocument/2006/relationships/slide" Target="slides/slide1.xml"/><Relationship Id="rId19" Type="http://schemas.openxmlformats.org/officeDocument/2006/relationships/font" Target="fonts/PlayfairDisplay-italic.fntdata"/><Relationship Id="rId6" Type="http://schemas.openxmlformats.org/officeDocument/2006/relationships/slide" Target="slides/slide2.xml"/><Relationship Id="rId18" Type="http://schemas.openxmlformats.org/officeDocument/2006/relationships/font" Target="fonts/PlayfairDisplay-bold.fntdata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55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" name="Shape 56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10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0" name="Shape 110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Shape 11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6" name="Shape 116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Shape 12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1" name="Shape 12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Shape 6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2" name="Shape 62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Shape 6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Shape 68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2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Shape 7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4" name="Shape 7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Shape 7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0" name="Shape 80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Shape 8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6" name="Shape 86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2" name="Shape 92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Shape 9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8" name="Shape 98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Shape 10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4" name="Shape 10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bg>
      <p:bgPr>
        <a:solidFill>
          <a:schemeClr val="dk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/>
        </p:nvSpPr>
        <p:spPr>
          <a:xfrm>
            <a:off x="4286250" y="0"/>
            <a:ext cx="72300" cy="5143499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" name="Shape 11"/>
          <p:cNvSpPr/>
          <p:nvPr/>
        </p:nvSpPr>
        <p:spPr>
          <a:xfrm>
            <a:off x="4358475" y="0"/>
            <a:ext cx="3853199" cy="5143499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" name="Shape 12"/>
          <p:cNvSpPr txBox="1"/>
          <p:nvPr>
            <p:ph type="ctrTitle"/>
          </p:nvPr>
        </p:nvSpPr>
        <p:spPr>
          <a:xfrm>
            <a:off x="344250" y="1403850"/>
            <a:ext cx="8455500" cy="2146800"/>
          </a:xfrm>
          <a:prstGeom prst="rect">
            <a:avLst/>
          </a:prstGeom>
          <a:solidFill>
            <a:srgbClr val="FFFFFF"/>
          </a:solidFill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SzPct val="100000"/>
              <a:buFont typeface="Playfair Display"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 algn="ctr">
              <a:spcBef>
                <a:spcPts val="0"/>
              </a:spcBef>
              <a:buSzPct val="100000"/>
              <a:buFont typeface="Playfair Display"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 algn="ctr">
              <a:spcBef>
                <a:spcPts val="0"/>
              </a:spcBef>
              <a:buSzPct val="100000"/>
              <a:buFont typeface="Playfair Display"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 algn="ctr">
              <a:spcBef>
                <a:spcPts val="0"/>
              </a:spcBef>
              <a:buSzPct val="100000"/>
              <a:buFont typeface="Playfair Display"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 algn="ctr">
              <a:spcBef>
                <a:spcPts val="0"/>
              </a:spcBef>
              <a:buSzPct val="100000"/>
              <a:buFont typeface="Playfair Display"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 algn="ctr">
              <a:spcBef>
                <a:spcPts val="0"/>
              </a:spcBef>
              <a:buSzPct val="100000"/>
              <a:buFont typeface="Playfair Display"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 algn="ctr">
              <a:spcBef>
                <a:spcPts val="0"/>
              </a:spcBef>
              <a:buSzPct val="100000"/>
              <a:buFont typeface="Playfair Display"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 algn="ctr">
              <a:spcBef>
                <a:spcPts val="0"/>
              </a:spcBef>
              <a:buSzPct val="100000"/>
              <a:buFont typeface="Playfair Display"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 algn="ctr">
              <a:spcBef>
                <a:spcPts val="0"/>
              </a:spcBef>
              <a:buSzPct val="100000"/>
              <a:buFont typeface="Playfair Display"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13" name="Shape 13"/>
          <p:cNvSpPr txBox="1"/>
          <p:nvPr>
            <p:ph idx="1" type="subTitle"/>
          </p:nvPr>
        </p:nvSpPr>
        <p:spPr>
          <a:xfrm>
            <a:off x="344250" y="3550650"/>
            <a:ext cx="4910100" cy="577799"/>
          </a:xfrm>
          <a:prstGeom prst="rect">
            <a:avLst/>
          </a:prstGeom>
          <a:solidFill>
            <a:schemeClr val="dk2"/>
          </a:solidFill>
        </p:spPr>
        <p:txBody>
          <a:bodyPr anchorCtr="0" anchor="ctr" bIns="91425" lIns="91425" rIns="91425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14" name="Shape 14"/>
          <p:cNvSpPr txBox="1"/>
          <p:nvPr>
            <p:ph idx="12" type="sldNum"/>
          </p:nvPr>
        </p:nvSpPr>
        <p:spPr>
          <a:xfrm>
            <a:off x="8497999" y="4688758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Big number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 txBox="1"/>
          <p:nvPr>
            <p:ph type="title"/>
          </p:nvPr>
        </p:nvSpPr>
        <p:spPr>
          <a:xfrm>
            <a:off x="311700" y="999925"/>
            <a:ext cx="8520599" cy="2146199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1pPr>
            <a:lvl2pPr lvl="1" algn="ctr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2pPr>
            <a:lvl3pPr lvl="2" algn="ctr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3pPr>
            <a:lvl4pPr lvl="3" algn="ctr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4pPr>
            <a:lvl5pPr lvl="4" algn="ctr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5pPr>
            <a:lvl6pPr lvl="5" algn="ctr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6pPr>
            <a:lvl7pPr lvl="6" algn="ctr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7pPr>
            <a:lvl8pPr lvl="7" algn="ctr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8pPr>
            <a:lvl9pPr lvl="8" algn="ctr">
              <a:spcBef>
                <a:spcPts val="0"/>
              </a:spcBef>
              <a:buSzPct val="100000"/>
              <a:buFont typeface="Montserrat"/>
              <a:defRPr sz="14000"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50" name="Shape 50"/>
          <p:cNvSpPr txBox="1"/>
          <p:nvPr>
            <p:ph idx="1" type="body"/>
          </p:nvPr>
        </p:nvSpPr>
        <p:spPr>
          <a:xfrm>
            <a:off x="311700" y="3228425"/>
            <a:ext cx="8520599" cy="13008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51" name="Shape 51"/>
          <p:cNvSpPr txBox="1"/>
          <p:nvPr>
            <p:ph idx="12" type="sldNum"/>
          </p:nvPr>
        </p:nvSpPr>
        <p:spPr>
          <a:xfrm>
            <a:off x="8497999" y="4688758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 txBox="1"/>
          <p:nvPr>
            <p:ph idx="12" type="sldNum"/>
          </p:nvPr>
        </p:nvSpPr>
        <p:spPr>
          <a:xfrm>
            <a:off x="8497999" y="4688758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header">
    <p:bg>
      <p:bgPr>
        <a:solidFill>
          <a:schemeClr val="accent5"/>
        </a:solidFill>
      </p:bgPr>
    </p:bg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/>
          <p:nvPr/>
        </p:nvSpPr>
        <p:spPr>
          <a:xfrm rot="5400000">
            <a:off x="4550700" y="-498599"/>
            <a:ext cx="42600" cy="8455799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7" name="Shape 17"/>
          <p:cNvSpPr txBox="1"/>
          <p:nvPr>
            <p:ph type="title"/>
          </p:nvPr>
        </p:nvSpPr>
        <p:spPr>
          <a:xfrm>
            <a:off x="344250" y="1403850"/>
            <a:ext cx="8455500" cy="2146800"/>
          </a:xfrm>
          <a:prstGeom prst="rect">
            <a:avLst/>
          </a:prstGeom>
          <a:solidFill>
            <a:srgbClr val="FFFFFF"/>
          </a:solidFill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SzPct val="100000"/>
              <a:buFont typeface="Playfair Display"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 algn="ctr">
              <a:spcBef>
                <a:spcPts val="0"/>
              </a:spcBef>
              <a:buSzPct val="100000"/>
              <a:buFont typeface="Playfair Display"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 algn="ctr">
              <a:spcBef>
                <a:spcPts val="0"/>
              </a:spcBef>
              <a:buSzPct val="100000"/>
              <a:buFont typeface="Playfair Display"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 algn="ctr">
              <a:spcBef>
                <a:spcPts val="0"/>
              </a:spcBef>
              <a:buSzPct val="100000"/>
              <a:buFont typeface="Playfair Display"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 algn="ctr">
              <a:spcBef>
                <a:spcPts val="0"/>
              </a:spcBef>
              <a:buSzPct val="100000"/>
              <a:buFont typeface="Playfair Display"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 algn="ctr">
              <a:spcBef>
                <a:spcPts val="0"/>
              </a:spcBef>
              <a:buSzPct val="100000"/>
              <a:buFont typeface="Playfair Display"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 algn="ctr">
              <a:spcBef>
                <a:spcPts val="0"/>
              </a:spcBef>
              <a:buSzPct val="100000"/>
              <a:buFont typeface="Playfair Display"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 algn="ctr">
              <a:spcBef>
                <a:spcPts val="0"/>
              </a:spcBef>
              <a:buSzPct val="100000"/>
              <a:buFont typeface="Playfair Display"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 algn="ctr">
              <a:spcBef>
                <a:spcPts val="0"/>
              </a:spcBef>
              <a:buSzPct val="100000"/>
              <a:buFont typeface="Playfair Display"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18" name="Shape 18"/>
          <p:cNvSpPr txBox="1"/>
          <p:nvPr>
            <p:ph idx="12" type="sldNum"/>
          </p:nvPr>
        </p:nvSpPr>
        <p:spPr>
          <a:xfrm>
            <a:off x="8497999" y="4688758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lt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Shape 20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1" name="Shape 21"/>
          <p:cNvSpPr txBox="1"/>
          <p:nvPr>
            <p:ph idx="1" type="body"/>
          </p:nvPr>
        </p:nvSpPr>
        <p:spPr>
          <a:xfrm>
            <a:off x="311700" y="1234075"/>
            <a:ext cx="8520599" cy="33348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2" type="sldNum"/>
          </p:nvPr>
        </p:nvSpPr>
        <p:spPr>
          <a:xfrm>
            <a:off x="8497999" y="4688758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5" name="Shape 25"/>
          <p:cNvSpPr txBox="1"/>
          <p:nvPr>
            <p:ph idx="1" type="body"/>
          </p:nvPr>
        </p:nvSpPr>
        <p:spPr>
          <a:xfrm>
            <a:off x="311700" y="1234050"/>
            <a:ext cx="3999899" cy="33348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6" name="Shape 26"/>
          <p:cNvSpPr txBox="1"/>
          <p:nvPr>
            <p:ph idx="2" type="body"/>
          </p:nvPr>
        </p:nvSpPr>
        <p:spPr>
          <a:xfrm>
            <a:off x="4832400" y="1234050"/>
            <a:ext cx="3999899" cy="33348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7" name="Shape 27"/>
          <p:cNvSpPr txBox="1"/>
          <p:nvPr>
            <p:ph idx="12" type="sldNum"/>
          </p:nvPr>
        </p:nvSpPr>
        <p:spPr>
          <a:xfrm>
            <a:off x="8497999" y="4688758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0" name="Shape 30"/>
          <p:cNvSpPr txBox="1"/>
          <p:nvPr>
            <p:ph idx="12" type="sldNum"/>
          </p:nvPr>
        </p:nvSpPr>
        <p:spPr>
          <a:xfrm>
            <a:off x="8497999" y="4688758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One column text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 txBox="1"/>
          <p:nvPr>
            <p:ph type="title"/>
          </p:nvPr>
        </p:nvSpPr>
        <p:spPr>
          <a:xfrm>
            <a:off x="311700" y="555600"/>
            <a:ext cx="2807999" cy="755699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buSzPct val="100000"/>
              <a:defRPr sz="2400"/>
            </a:lvl2pPr>
            <a:lvl3pPr lvl="2">
              <a:spcBef>
                <a:spcPts val="0"/>
              </a:spcBef>
              <a:buSzPct val="100000"/>
              <a:defRPr sz="2400"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/>
        </p:txBody>
      </p:sp>
      <p:sp>
        <p:nvSpPr>
          <p:cNvPr id="33" name="Shape 33"/>
          <p:cNvSpPr txBox="1"/>
          <p:nvPr>
            <p:ph idx="1" type="body"/>
          </p:nvPr>
        </p:nvSpPr>
        <p:spPr>
          <a:xfrm>
            <a:off x="311700" y="1389600"/>
            <a:ext cx="2807999" cy="3179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4" name="Shape 34"/>
          <p:cNvSpPr txBox="1"/>
          <p:nvPr>
            <p:ph idx="12" type="sldNum"/>
          </p:nvPr>
        </p:nvSpPr>
        <p:spPr>
          <a:xfrm>
            <a:off x="8497999" y="4688758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Main point">
    <p:bg>
      <p:bgPr>
        <a:solidFill>
          <a:schemeClr val="accent3"/>
        </a:solidFill>
      </p:bgPr>
    </p:bg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 txBox="1"/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>
              <a:spcBef>
                <a:spcPts val="0"/>
              </a:spcBef>
              <a:buClr>
                <a:schemeClr val="lt1"/>
              </a:buClr>
              <a:buSzPct val="100000"/>
              <a:buFont typeface="Playfair Display"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37" name="Shape 37"/>
          <p:cNvSpPr txBox="1"/>
          <p:nvPr>
            <p:ph idx="12" type="sldNum"/>
          </p:nvPr>
        </p:nvSpPr>
        <p:spPr>
          <a:xfrm>
            <a:off x="8497999" y="4688758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lt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Section title and description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Shape 39"/>
          <p:cNvSpPr/>
          <p:nvPr/>
        </p:nvSpPr>
        <p:spPr>
          <a:xfrm>
            <a:off x="4572000" y="-75"/>
            <a:ext cx="4572000" cy="5143499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cxnSp>
        <p:nvCxnSpPr>
          <p:cNvPr id="40" name="Shape 40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41" name="Shape 41"/>
          <p:cNvSpPr txBox="1"/>
          <p:nvPr>
            <p:ph type="title"/>
          </p:nvPr>
        </p:nvSpPr>
        <p:spPr>
          <a:xfrm>
            <a:off x="265500" y="1081675"/>
            <a:ext cx="4045199" cy="1786199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200"/>
            </a:lvl1pPr>
            <a:lvl2pPr lvl="1" algn="ctr">
              <a:spcBef>
                <a:spcPts val="0"/>
              </a:spcBef>
              <a:buSzPct val="100000"/>
              <a:defRPr sz="4200"/>
            </a:lvl2pPr>
            <a:lvl3pPr lvl="2" algn="ctr">
              <a:spcBef>
                <a:spcPts val="0"/>
              </a:spcBef>
              <a:buSzPct val="100000"/>
              <a:defRPr sz="4200"/>
            </a:lvl3pPr>
            <a:lvl4pPr lvl="3" algn="ctr">
              <a:spcBef>
                <a:spcPts val="0"/>
              </a:spcBef>
              <a:buSzPct val="100000"/>
              <a:defRPr sz="4200"/>
            </a:lvl4pPr>
            <a:lvl5pPr lvl="4" algn="ctr">
              <a:spcBef>
                <a:spcPts val="0"/>
              </a:spcBef>
              <a:buSzPct val="100000"/>
              <a:defRPr sz="4200"/>
            </a:lvl5pPr>
            <a:lvl6pPr lvl="5" algn="ctr">
              <a:spcBef>
                <a:spcPts val="0"/>
              </a:spcBef>
              <a:buSzPct val="100000"/>
              <a:defRPr sz="4200"/>
            </a:lvl6pPr>
            <a:lvl7pPr lvl="6" algn="ctr">
              <a:spcBef>
                <a:spcPts val="0"/>
              </a:spcBef>
              <a:buSzPct val="100000"/>
              <a:defRPr sz="4200"/>
            </a:lvl7pPr>
            <a:lvl8pPr lvl="7" algn="ctr">
              <a:spcBef>
                <a:spcPts val="0"/>
              </a:spcBef>
              <a:buSzPct val="100000"/>
              <a:defRPr sz="4200"/>
            </a:lvl8pPr>
            <a:lvl9pPr lvl="8" algn="ctr">
              <a:spcBef>
                <a:spcPts val="0"/>
              </a:spcBef>
              <a:buSzPct val="100000"/>
              <a:defRPr sz="4200"/>
            </a:lvl9pPr>
          </a:lstStyle>
          <a:p/>
        </p:txBody>
      </p:sp>
      <p:sp>
        <p:nvSpPr>
          <p:cNvPr id="42" name="Shape 42"/>
          <p:cNvSpPr txBox="1"/>
          <p:nvPr>
            <p:ph idx="1" type="subTitle"/>
          </p:nvPr>
        </p:nvSpPr>
        <p:spPr>
          <a:xfrm>
            <a:off x="265500" y="2921400"/>
            <a:ext cx="4045199" cy="13455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9pPr>
          </a:lstStyle>
          <a:p/>
        </p:txBody>
      </p:sp>
      <p:sp>
        <p:nvSpPr>
          <p:cNvPr id="43" name="Shape 43"/>
          <p:cNvSpPr txBox="1"/>
          <p:nvPr>
            <p:ph idx="2" type="body"/>
          </p:nvPr>
        </p:nvSpPr>
        <p:spPr>
          <a:xfrm>
            <a:off x="4939500" y="724200"/>
            <a:ext cx="3837000" cy="3695099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44" name="Shape 44"/>
          <p:cNvSpPr txBox="1"/>
          <p:nvPr>
            <p:ph idx="12" type="sldNum"/>
          </p:nvPr>
        </p:nvSpPr>
        <p:spPr>
          <a:xfrm>
            <a:off x="8497999" y="4688758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Shape 46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/>
            </a:lvl1pPr>
          </a:lstStyle>
          <a:p/>
        </p:txBody>
      </p:sp>
      <p:sp>
        <p:nvSpPr>
          <p:cNvPr id="47" name="Shape 47"/>
          <p:cNvSpPr txBox="1"/>
          <p:nvPr>
            <p:ph idx="12" type="sldNum"/>
          </p:nvPr>
        </p:nvSpPr>
        <p:spPr>
          <a:xfrm>
            <a:off x="8497999" y="4688758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1pPr>
            <a:lvl2pPr lvl="1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2pPr>
            <a:lvl3pPr lvl="2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3pPr>
            <a:lvl4pPr lvl="3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4pPr>
            <a:lvl5pPr lvl="4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5pPr>
            <a:lvl6pPr lvl="5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6pPr>
            <a:lvl7pPr lvl="6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7pPr>
            <a:lvl8pPr lvl="7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8pPr>
            <a:lvl9pPr lvl="8">
              <a:spcBef>
                <a:spcPts val="0"/>
              </a:spcBef>
              <a:buClr>
                <a:schemeClr val="dk2"/>
              </a:buClr>
              <a:buSzPct val="100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11700" y="1234075"/>
            <a:ext cx="8520599" cy="333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SzPct val="100000"/>
              <a:buFont typeface="Playfair Display"/>
              <a:defRPr sz="18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Playfair Display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97999" y="4688758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2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93C47D"/>
        </a:solidFill>
      </p:bgPr>
    </p:bg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Shape 58"/>
          <p:cNvSpPr txBox="1"/>
          <p:nvPr>
            <p:ph type="ctrTitle"/>
          </p:nvPr>
        </p:nvSpPr>
        <p:spPr>
          <a:xfrm>
            <a:off x="344250" y="1403850"/>
            <a:ext cx="8455500" cy="21468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Retrieval and Context </a:t>
            </a:r>
          </a:p>
        </p:txBody>
      </p:sp>
      <p:sp>
        <p:nvSpPr>
          <p:cNvPr id="59" name="Shape 59"/>
          <p:cNvSpPr txBox="1"/>
          <p:nvPr>
            <p:ph idx="1" type="subTitle"/>
          </p:nvPr>
        </p:nvSpPr>
        <p:spPr>
          <a:xfrm>
            <a:off x="344250" y="3550650"/>
            <a:ext cx="4910100" cy="577799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Shape 112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>
                <a:highlight>
                  <a:srgbClr val="6AA84F"/>
                </a:highlight>
              </a:rPr>
              <a:t>Quiz </a:t>
            </a:r>
          </a:p>
        </p:txBody>
      </p:sp>
      <p:sp>
        <p:nvSpPr>
          <p:cNvPr id="113" name="Shape 113"/>
          <p:cNvSpPr txBox="1"/>
          <p:nvPr>
            <p:ph idx="1" type="body"/>
          </p:nvPr>
        </p:nvSpPr>
        <p:spPr>
          <a:xfrm>
            <a:off x="311700" y="1234075"/>
            <a:ext cx="8520599" cy="333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91666"/>
              <a:buFont typeface="Arial"/>
              <a:buNone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Multiple Choice:</a:t>
            </a:r>
          </a:p>
          <a:p>
            <a:pPr lvl="0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91666"/>
              <a:buFont typeface="Arial"/>
              <a:buNone/>
            </a:pPr>
            <a:r>
              <a:t/>
            </a:r>
            <a:endParaRPr b="1" sz="1200">
              <a:latin typeface="Arial"/>
              <a:ea typeface="Arial"/>
              <a:cs typeface="Arial"/>
              <a:sym typeface="Arial"/>
            </a:endParaRPr>
          </a:p>
          <a:p>
            <a:pPr lvl="0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91666"/>
              <a:buFont typeface="Arial"/>
              <a:buNone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1.To most people memory is______, the ability to retrieve information not in conscious awareness.</a:t>
            </a:r>
          </a:p>
          <a:p>
            <a:pPr lvl="0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91666"/>
              <a:buFont typeface="Arial"/>
              <a:buNone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		</a:t>
            </a:r>
          </a:p>
          <a:p>
            <a:pPr indent="-304800" lvl="0" marL="457200" rtl="0">
              <a:spcBef>
                <a:spcPts val="0"/>
              </a:spcBef>
              <a:spcAft>
                <a:spcPts val="0"/>
              </a:spcAft>
              <a:buSzPct val="100000"/>
              <a:buFont typeface="Arial"/>
              <a:buAutoNum type="alphaUcPeriod"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Encoding </a:t>
            </a:r>
          </a:p>
          <a:p>
            <a:pPr indent="-304800" lvl="0" marL="457200" rtl="0">
              <a:spcBef>
                <a:spcPts val="0"/>
              </a:spcBef>
              <a:spcAft>
                <a:spcPts val="0"/>
              </a:spcAft>
              <a:buSzPct val="100000"/>
              <a:buFont typeface="Arial"/>
              <a:buAutoNum type="alphaUcPeriod"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Storage </a:t>
            </a:r>
          </a:p>
          <a:p>
            <a:pPr indent="-304800" lvl="0" marL="457200" rtl="0">
              <a:spcBef>
                <a:spcPts val="0"/>
              </a:spcBef>
              <a:spcAft>
                <a:spcPts val="0"/>
              </a:spcAft>
              <a:buSzPct val="100000"/>
              <a:buFont typeface="Arial"/>
              <a:buAutoNum type="alphaUcPeriod"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Recall</a:t>
            </a:r>
          </a:p>
          <a:p>
            <a:pPr indent="-304800" lvl="0" marL="457200" rtl="0">
              <a:spcBef>
                <a:spcPts val="0"/>
              </a:spcBef>
              <a:spcAft>
                <a:spcPts val="0"/>
              </a:spcAft>
              <a:buSzPct val="100000"/>
              <a:buFont typeface="Arial"/>
              <a:buAutoNum type="alphaUcPeriod"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Relearning </a:t>
            </a:r>
          </a:p>
          <a:p>
            <a:pPr lvl="0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91666"/>
              <a:buFont typeface="Arial"/>
              <a:buNone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2. What are the anchor points you can use to access the target information when you want to retrieve it later?</a:t>
            </a:r>
          </a:p>
          <a:p>
            <a:pPr lvl="0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91666"/>
              <a:buFont typeface="Arial"/>
              <a:buNone/>
            </a:pPr>
            <a:r>
              <a:t/>
            </a:r>
            <a:endParaRPr b="1" sz="1200">
              <a:latin typeface="Arial"/>
              <a:ea typeface="Arial"/>
              <a:cs typeface="Arial"/>
              <a:sym typeface="Arial"/>
            </a:endParaRPr>
          </a:p>
          <a:p>
            <a:pPr indent="-304800" lvl="0" marL="457200" rtl="0">
              <a:spcBef>
                <a:spcPts val="0"/>
              </a:spcBef>
              <a:spcAft>
                <a:spcPts val="0"/>
              </a:spcAft>
              <a:buSzPct val="100000"/>
              <a:buFont typeface="Arial"/>
              <a:buAutoNum type="alphaUcPeriod"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Retrieval cues</a:t>
            </a:r>
          </a:p>
          <a:p>
            <a:pPr indent="-304800" lvl="0" marL="457200" rtl="0">
              <a:spcBef>
                <a:spcPts val="0"/>
              </a:spcBef>
              <a:spcAft>
                <a:spcPts val="0"/>
              </a:spcAft>
              <a:buSzPct val="100000"/>
              <a:buFont typeface="Arial"/>
              <a:buAutoNum type="alphaUcPeriod"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Storage web</a:t>
            </a:r>
          </a:p>
          <a:p>
            <a:pPr indent="-304800" lvl="0" marL="457200" rtl="0">
              <a:spcBef>
                <a:spcPts val="0"/>
              </a:spcBef>
              <a:spcAft>
                <a:spcPts val="0"/>
              </a:spcAft>
              <a:buSzPct val="100000"/>
              <a:buFont typeface="Arial"/>
              <a:buAutoNum type="alphaUcPeriod"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Priming </a:t>
            </a:r>
          </a:p>
          <a:p>
            <a:pPr indent="-304800" lvl="0" marL="457200" rtl="0">
              <a:spcBef>
                <a:spcPts val="0"/>
              </a:spcBef>
              <a:spcAft>
                <a:spcPts val="0"/>
              </a:spcAft>
              <a:buSzPct val="100000"/>
              <a:buFont typeface="Arial"/>
              <a:buAutoNum type="alphaUcPeriod"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Memory points</a:t>
            </a:r>
          </a:p>
          <a:p>
            <a:pPr lvl="0" rt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1200">
              <a:latin typeface="Arial"/>
              <a:ea typeface="Arial"/>
              <a:cs typeface="Arial"/>
              <a:sym typeface="Arial"/>
            </a:endParaRP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Shape 118"/>
          <p:cNvSpPr txBox="1"/>
          <p:nvPr>
            <p:ph idx="1" type="body"/>
          </p:nvPr>
        </p:nvSpPr>
        <p:spPr>
          <a:xfrm>
            <a:off x="311700" y="1234075"/>
            <a:ext cx="8520599" cy="333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91666"/>
              <a:buFont typeface="Arial"/>
              <a:buNone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3.Who discovered that when you put yourself back in the context where you experienced something can prime your memory retrieval.</a:t>
            </a:r>
          </a:p>
          <a:p>
            <a:pPr lvl="0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91666"/>
              <a:buFont typeface="Arial"/>
              <a:buNone/>
            </a:pPr>
            <a:r>
              <a:t/>
            </a:r>
            <a:endParaRPr b="1" sz="1200">
              <a:latin typeface="Arial"/>
              <a:ea typeface="Arial"/>
              <a:cs typeface="Arial"/>
              <a:sym typeface="Arial"/>
            </a:endParaRPr>
          </a:p>
          <a:p>
            <a:pPr indent="-304800" lvl="0" marL="457200" rtl="0">
              <a:spcBef>
                <a:spcPts val="0"/>
              </a:spcBef>
              <a:spcAft>
                <a:spcPts val="0"/>
              </a:spcAft>
              <a:buSzPct val="100000"/>
              <a:buFont typeface="Arial"/>
              <a:buAutoNum type="alphaUcPeriod"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Duncan Godden</a:t>
            </a:r>
          </a:p>
          <a:p>
            <a:pPr indent="-304800" lvl="0" marL="457200" rtl="0">
              <a:spcBef>
                <a:spcPts val="0"/>
              </a:spcBef>
              <a:spcAft>
                <a:spcPts val="0"/>
              </a:spcAft>
              <a:buSzPct val="100000"/>
              <a:buFont typeface="Arial"/>
              <a:buAutoNum type="alphaUcPeriod"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Alan Baddeley</a:t>
            </a:r>
          </a:p>
          <a:p>
            <a:pPr indent="-304800" lvl="0" marL="457200" rtl="0">
              <a:spcBef>
                <a:spcPts val="0"/>
              </a:spcBef>
              <a:spcAft>
                <a:spcPts val="0"/>
              </a:spcAft>
              <a:buSzPct val="100000"/>
              <a:buFont typeface="Arial"/>
              <a:buAutoNum type="alphaUcPeriod"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Both A/B</a:t>
            </a:r>
          </a:p>
          <a:p>
            <a:pPr indent="-304800" lvl="0" marL="457200" rtl="0">
              <a:spcBef>
                <a:spcPts val="0"/>
              </a:spcBef>
              <a:spcAft>
                <a:spcPts val="0"/>
              </a:spcAft>
              <a:buSzPct val="100000"/>
              <a:buFont typeface="Arial"/>
              <a:buAutoNum type="alphaUcPeriod"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William James</a:t>
            </a:r>
          </a:p>
          <a:p>
            <a:pPr lvl="0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91666"/>
              <a:buFont typeface="Arial"/>
              <a:buNone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4. Being in a context similar to one we’ve been in before may trigger the experience of_______.</a:t>
            </a:r>
          </a:p>
          <a:p>
            <a:pPr lvl="0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91666"/>
              <a:buFont typeface="Arial"/>
              <a:buNone/>
            </a:pPr>
            <a:r>
              <a:t/>
            </a:r>
            <a:endParaRPr b="1" sz="1200">
              <a:latin typeface="Arial"/>
              <a:ea typeface="Arial"/>
              <a:cs typeface="Arial"/>
              <a:sym typeface="Arial"/>
            </a:endParaRPr>
          </a:p>
          <a:p>
            <a:pPr indent="-304800" lvl="0" marL="457200" rtl="0">
              <a:spcBef>
                <a:spcPts val="0"/>
              </a:spcBef>
              <a:spcAft>
                <a:spcPts val="0"/>
              </a:spcAft>
              <a:buSzPct val="100000"/>
              <a:buFont typeface="Arial"/>
              <a:buAutoNum type="alphaUcPeriod"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Emotion</a:t>
            </a:r>
          </a:p>
          <a:p>
            <a:pPr indent="-304800" lvl="0" marL="457200" rtl="0">
              <a:spcBef>
                <a:spcPts val="0"/>
              </a:spcBef>
              <a:spcAft>
                <a:spcPts val="0"/>
              </a:spcAft>
              <a:buSzPct val="100000"/>
              <a:buFont typeface="Arial"/>
              <a:buAutoNum type="alphaUcPeriod"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Déjà vu</a:t>
            </a:r>
          </a:p>
          <a:p>
            <a:pPr indent="-304800" lvl="0" marL="457200" rtl="0">
              <a:spcBef>
                <a:spcPts val="0"/>
              </a:spcBef>
              <a:spcAft>
                <a:spcPts val="0"/>
              </a:spcAft>
              <a:buSzPct val="100000"/>
              <a:buFont typeface="Arial"/>
              <a:buAutoNum type="alphaUcPeriod"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Memory </a:t>
            </a:r>
          </a:p>
          <a:p>
            <a:pPr indent="-304800" lvl="0" marL="457200">
              <a:spcBef>
                <a:spcPts val="0"/>
              </a:spcBef>
              <a:spcAft>
                <a:spcPts val="0"/>
              </a:spcAft>
              <a:buSzPct val="100000"/>
              <a:buFont typeface="Arial"/>
              <a:buAutoNum type="alphaUcPeriod"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None of the above</a:t>
            </a:r>
          </a:p>
        </p:txBody>
      </p:sp>
    </p:spTree>
  </p:cSld>
  <p:clrMapOvr>
    <a:masterClrMapping/>
  </p:clrMapOvr>
  <p:transition spd="slow">
    <p:cut/>
  </p:transition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Shape 123"/>
          <p:cNvSpPr txBox="1"/>
          <p:nvPr>
            <p:ph idx="1" type="body"/>
          </p:nvPr>
        </p:nvSpPr>
        <p:spPr>
          <a:xfrm>
            <a:off x="311700" y="1234075"/>
            <a:ext cx="8520599" cy="333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04800" lvl="0" marL="457200" rtl="0">
              <a:spcBef>
                <a:spcPts val="0"/>
              </a:spcBef>
              <a:spcAft>
                <a:spcPts val="0"/>
              </a:spcAft>
              <a:buSzPct val="100000"/>
              <a:buFont typeface="Arial"/>
              <a:buAutoNum type="arabicPeriod"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T/F meeting someone who reminds us of someone we’ve previously met can awaken our associated feelings about that earlier person.</a:t>
            </a:r>
          </a:p>
          <a:p>
            <a:pPr indent="-304800" lvl="0" marL="457200" rtl="0">
              <a:spcBef>
                <a:spcPts val="0"/>
              </a:spcBef>
              <a:spcAft>
                <a:spcPts val="0"/>
              </a:spcAft>
              <a:buSzPct val="100000"/>
              <a:buFont typeface="Arial"/>
              <a:buAutoNum type="arabicPeriod"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T/F tastes, smells, and sights often evoke our recall associated episodes.</a:t>
            </a:r>
          </a:p>
          <a:p>
            <a:pPr indent="-304800" lvl="0" marL="457200" rtl="0">
              <a:spcBef>
                <a:spcPts val="0"/>
              </a:spcBef>
              <a:spcAft>
                <a:spcPts val="0"/>
              </a:spcAft>
              <a:buSzPct val="100000"/>
              <a:buFont typeface="Arial"/>
              <a:buAutoNum type="arabicPeriod"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T/F the  philosopher-psychologist that called priming “wakening of associations” was Alan Baddeley. </a:t>
            </a:r>
          </a:p>
          <a:p>
            <a:pPr indent="-304800" lvl="0" marL="457200" rtl="0">
              <a:spcBef>
                <a:spcPts val="0"/>
              </a:spcBef>
              <a:spcAft>
                <a:spcPts val="0"/>
              </a:spcAft>
              <a:buSzPct val="100000"/>
              <a:buFont typeface="Arial"/>
              <a:buAutoNum type="arabicPeriod"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 T/F When we are in one state ( be it sober or drunk) we more easily recalled when we are in that state again. </a:t>
            </a:r>
          </a:p>
          <a:p>
            <a:pPr indent="-304800" lvl="0" marL="457200" rtl="0">
              <a:spcBef>
                <a:spcPts val="0"/>
              </a:spcBef>
              <a:spcAft>
                <a:spcPts val="0"/>
              </a:spcAft>
              <a:buSzPct val="100000"/>
              <a:buFont typeface="Arial"/>
              <a:buAutoNum type="arabicPeriod"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T/F if you learn something once and forget it, it will be harder for you to relearn the second time.</a:t>
            </a:r>
          </a:p>
          <a:p>
            <a:pPr indent="-304800" lvl="0" marL="457200">
              <a:spcBef>
                <a:spcPts val="0"/>
              </a:spcBef>
              <a:spcAft>
                <a:spcPts val="0"/>
              </a:spcAft>
              <a:buSzPct val="100000"/>
              <a:buFont typeface="Arial"/>
              <a:buAutoNum type="arabicPeriod"/>
            </a:pPr>
            <a:r>
              <a:rPr b="1" lang="en" sz="1200">
                <a:latin typeface="Arial"/>
                <a:ea typeface="Arial"/>
                <a:cs typeface="Arial"/>
                <a:sym typeface="Arial"/>
              </a:rPr>
              <a:t>T/F multiple- choice questions tests our recognition.  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Shape 64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Clr>
                <a:srgbClr val="000000"/>
              </a:buClr>
              <a:buSzPct val="36666"/>
              <a:buFont typeface="Arial"/>
              <a:buNone/>
            </a:pPr>
            <a:r>
              <a:rPr lang="en">
                <a:highlight>
                  <a:srgbClr val="93C47D"/>
                </a:highlight>
              </a:rPr>
              <a:t>Recall </a:t>
            </a:r>
          </a:p>
        </p:txBody>
      </p:sp>
      <p:sp>
        <p:nvSpPr>
          <p:cNvPr id="65" name="Shape 65"/>
          <p:cNvSpPr txBox="1"/>
          <p:nvPr>
            <p:ph idx="1" type="body"/>
          </p:nvPr>
        </p:nvSpPr>
        <p:spPr>
          <a:xfrm>
            <a:off x="311700" y="1234075"/>
            <a:ext cx="8520599" cy="333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Recall: a measure of memory in which the person must retrieve information learned earlier, as on a fill-in-the-blank test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Example- Remembering an incident that occurred a few years back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Anecdote- Today in Economics I had to recall info for my quiz 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1400"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1400"/>
          </a:p>
          <a:p>
            <a:pPr lvl="0">
              <a:spcBef>
                <a:spcPts val="0"/>
              </a:spcBef>
              <a:buClr>
                <a:schemeClr val="dk2"/>
              </a:buClr>
              <a:buSzPct val="78571"/>
              <a:buFont typeface="Arial"/>
              <a:buNone/>
            </a:pPr>
            <a:r>
              <a:t/>
            </a:r>
            <a:endParaRPr sz="1400"/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Shape 70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>
                <a:highlight>
                  <a:srgbClr val="13C4E1"/>
                </a:highlight>
              </a:rPr>
              <a:t>Recognition</a:t>
            </a:r>
            <a:r>
              <a:rPr lang="en">
                <a:highlight>
                  <a:srgbClr val="3D85C6"/>
                </a:highlight>
              </a:rPr>
              <a:t> </a:t>
            </a:r>
          </a:p>
        </p:txBody>
      </p:sp>
      <p:sp>
        <p:nvSpPr>
          <p:cNvPr id="71" name="Shape 71"/>
          <p:cNvSpPr txBox="1"/>
          <p:nvPr>
            <p:ph idx="1" type="body"/>
          </p:nvPr>
        </p:nvSpPr>
        <p:spPr>
          <a:xfrm>
            <a:off x="311700" y="1234075"/>
            <a:ext cx="8520599" cy="333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Recognition: a measure of memory in which the person need only identify items previously learned, as on a multiple-choice test.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Example- Not being able to recall names of people from previous schools but being able to match a face to a name when given a list</a:t>
            </a:r>
          </a:p>
          <a:p>
            <a:pPr lvl="0">
              <a:spcBef>
                <a:spcPts val="0"/>
              </a:spcBef>
              <a:buClr>
                <a:schemeClr val="dk2"/>
              </a:buClr>
              <a:buSzPct val="61111"/>
              <a:buFont typeface="Arial"/>
              <a:buNone/>
            </a:pPr>
            <a:r>
              <a:rPr lang="en"/>
              <a:t>Anecdote- I learned the names of the new characters in Star Wars VII from the trailer, and therefore I recognized them when I saw the new movie. 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Shape 76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>
                <a:highlight>
                  <a:srgbClr val="6AA84F"/>
                </a:highlight>
              </a:rPr>
              <a:t>Relearning </a:t>
            </a:r>
          </a:p>
        </p:txBody>
      </p:sp>
      <p:sp>
        <p:nvSpPr>
          <p:cNvPr id="77" name="Shape 77"/>
          <p:cNvSpPr txBox="1"/>
          <p:nvPr>
            <p:ph idx="1" type="body"/>
          </p:nvPr>
        </p:nvSpPr>
        <p:spPr>
          <a:xfrm>
            <a:off x="311700" y="1234075"/>
            <a:ext cx="8520599" cy="333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Relearning: a measure of memory that assesses the amount of time saved when learning material for a second time.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Example- Learning new material for a class then taking an advancement class of the same subject and going over/relearning the same material</a:t>
            </a:r>
          </a:p>
          <a:p>
            <a:pPr lvl="0">
              <a:spcBef>
                <a:spcPts val="0"/>
              </a:spcBef>
              <a:buClr>
                <a:schemeClr val="dk2"/>
              </a:buClr>
              <a:buSzPct val="61111"/>
              <a:buFont typeface="Arial"/>
              <a:buNone/>
            </a:pPr>
            <a:r>
              <a:rPr lang="en"/>
              <a:t>Anecdote- In AP Biology we learned about DNA replication, which we had learned about in Pre-AP Biology. </a:t>
            </a: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Shape 82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Clr>
                <a:srgbClr val="000000"/>
              </a:buClr>
              <a:buSzPct val="36666"/>
              <a:buFont typeface="Arial"/>
              <a:buNone/>
            </a:pPr>
            <a:r>
              <a:rPr lang="en">
                <a:highlight>
                  <a:srgbClr val="13C4E1"/>
                </a:highlight>
              </a:rPr>
              <a:t>Retrieval Cues  </a:t>
            </a:r>
          </a:p>
        </p:txBody>
      </p:sp>
      <p:sp>
        <p:nvSpPr>
          <p:cNvPr id="83" name="Shape 83"/>
          <p:cNvSpPr txBox="1"/>
          <p:nvPr>
            <p:ph idx="1" type="body"/>
          </p:nvPr>
        </p:nvSpPr>
        <p:spPr>
          <a:xfrm>
            <a:off x="311700" y="1234075"/>
            <a:ext cx="8520599" cy="333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Retrieval cues: a clue, prompt, or hint that helps trigger recall of a given piece of information stored in long-term memory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Example- Studying for weeks in advance and recalling the material when needed during the test</a:t>
            </a:r>
          </a:p>
          <a:p>
            <a:pPr lvl="0">
              <a:spcBef>
                <a:spcPts val="0"/>
              </a:spcBef>
              <a:buClr>
                <a:schemeClr val="dk2"/>
              </a:buClr>
              <a:buSzPct val="61111"/>
              <a:buFont typeface="Arial"/>
              <a:buNone/>
            </a:pPr>
            <a:r>
              <a:rPr lang="en"/>
              <a:t>Anecdote- When I smell garlic, I automatically think of Italian food. The smell of the garlic is the retrieval cue for Italian food. </a:t>
            </a: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Shape 88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>
                <a:highlight>
                  <a:srgbClr val="6AA84F"/>
                </a:highlight>
              </a:rPr>
              <a:t>Priming </a:t>
            </a:r>
          </a:p>
        </p:txBody>
      </p:sp>
      <p:sp>
        <p:nvSpPr>
          <p:cNvPr id="89" name="Shape 89"/>
          <p:cNvSpPr txBox="1"/>
          <p:nvPr>
            <p:ph idx="1" type="body"/>
          </p:nvPr>
        </p:nvSpPr>
        <p:spPr>
          <a:xfrm>
            <a:off x="311700" y="1234075"/>
            <a:ext cx="8520599" cy="333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Priming: the activation, often unconsciously, of certain associations, thus predisposing one's perception, memory, or response.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Example- Walking through the halls of a school and recalling an event that had already occurred because of a poster that triggered said memory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Anecdote- Today when I saw blue or orange, I automatically thought Broncos, because of the game. 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 </a:t>
            </a:r>
          </a:p>
          <a:p>
            <a:pPr lvl="0">
              <a:spcBef>
                <a:spcPts val="0"/>
              </a:spcBef>
              <a:buClr>
                <a:schemeClr val="dk2"/>
              </a:buClr>
              <a:buSzPct val="61111"/>
              <a:buFont typeface="Arial"/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Shape 94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>
                <a:highlight>
                  <a:srgbClr val="13C4E1"/>
                </a:highlight>
              </a:rPr>
              <a:t>Deja Vu</a:t>
            </a:r>
            <a:r>
              <a:rPr lang="en"/>
              <a:t> </a:t>
            </a:r>
          </a:p>
        </p:txBody>
      </p:sp>
      <p:sp>
        <p:nvSpPr>
          <p:cNvPr id="95" name="Shape 95"/>
          <p:cNvSpPr txBox="1"/>
          <p:nvPr>
            <p:ph idx="1" type="body"/>
          </p:nvPr>
        </p:nvSpPr>
        <p:spPr>
          <a:xfrm>
            <a:off x="311700" y="1234075"/>
            <a:ext cx="8520599" cy="333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Deja Vu: that eerie sense that "I've experienced this before." Cues from the current situation may subconsciously trigger retrieval of an earlier experience.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Example- Going through something and associating it with something similar that took place</a:t>
            </a:r>
          </a:p>
          <a:p>
            <a:pPr lvl="0">
              <a:spcBef>
                <a:spcPts val="0"/>
              </a:spcBef>
              <a:buClr>
                <a:schemeClr val="dk2"/>
              </a:buClr>
              <a:buSzPct val="61111"/>
              <a:buFont typeface="Arial"/>
              <a:buNone/>
            </a:pPr>
            <a:r>
              <a:rPr lang="en"/>
              <a:t>Anecdote- I was talking to a friend, and I felt like I had the exact conversation with her before. </a:t>
            </a:r>
          </a:p>
        </p:txBody>
      </p:sp>
    </p:spTree>
  </p:cSld>
  <p:clrMapOvr>
    <a:masterClrMapping/>
  </p:clrMapOvr>
  <p:transition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Shape 100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>
                <a:highlight>
                  <a:srgbClr val="6AA84F"/>
                </a:highlight>
              </a:rPr>
              <a:t>State-Dependent Memory </a:t>
            </a:r>
          </a:p>
        </p:txBody>
      </p:sp>
      <p:sp>
        <p:nvSpPr>
          <p:cNvPr id="101" name="Shape 101"/>
          <p:cNvSpPr txBox="1"/>
          <p:nvPr>
            <p:ph idx="1" type="body"/>
          </p:nvPr>
        </p:nvSpPr>
        <p:spPr>
          <a:xfrm>
            <a:off x="311700" y="1234075"/>
            <a:ext cx="8520599" cy="333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State-Dependent Memory: recalled when the person is in the same psychological or physiological state as when the information was first encoded or learned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Example- Being physically fit and having a memory from a time when you were in that shape and remembering that specific memory when in shape again</a:t>
            </a:r>
          </a:p>
          <a:p>
            <a:pPr lvl="0">
              <a:spcBef>
                <a:spcPts val="0"/>
              </a:spcBef>
              <a:buClr>
                <a:schemeClr val="dk2"/>
              </a:buClr>
              <a:buSzPct val="61111"/>
              <a:buFont typeface="Arial"/>
              <a:buNone/>
            </a:pPr>
            <a:r>
              <a:rPr lang="en"/>
              <a:t>Anecdote- If I got sick on a plane, I may feel sick upon boarding the plane</a:t>
            </a:r>
          </a:p>
        </p:txBody>
      </p:sp>
    </p:spTree>
  </p:cSld>
  <p:clrMapOvr>
    <a:masterClrMapping/>
  </p:clrMapOvr>
  <p:transition spd="slow">
    <p:cut/>
  </p:transition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Shape 106"/>
          <p:cNvSpPr txBox="1"/>
          <p:nvPr>
            <p:ph type="title"/>
          </p:nvPr>
        </p:nvSpPr>
        <p:spPr>
          <a:xfrm>
            <a:off x="311700" y="445025"/>
            <a:ext cx="8520599" cy="572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>
                <a:highlight>
                  <a:srgbClr val="13C4E1"/>
                </a:highlight>
              </a:rPr>
              <a:t>Mood-Congruent </a:t>
            </a:r>
          </a:p>
        </p:txBody>
      </p:sp>
      <p:sp>
        <p:nvSpPr>
          <p:cNvPr id="107" name="Shape 107"/>
          <p:cNvSpPr txBox="1"/>
          <p:nvPr>
            <p:ph idx="1" type="body"/>
          </p:nvPr>
        </p:nvSpPr>
        <p:spPr>
          <a:xfrm>
            <a:off x="311700" y="1234075"/>
            <a:ext cx="8520599" cy="333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Mood-Congruent: the tendency to recall experiences that are consistent with one's current good or bad mood.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Example- Being upset but something that had happened and recalling that specific memory when you are upset again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Anecdote- If I had a fight with someone and was angry, then the next time I was angry, I might think of the argument. </a:t>
            </a:r>
          </a:p>
          <a:p>
            <a:pPr lvl="0">
              <a:spcBef>
                <a:spcPts val="0"/>
              </a:spcBef>
              <a:buClr>
                <a:schemeClr val="dk2"/>
              </a:buClr>
              <a:buSzPct val="78571"/>
              <a:buFont typeface="Arial"/>
              <a:buNone/>
            </a:pPr>
            <a:r>
              <a:t/>
            </a:r>
            <a:endParaRPr sz="1400"/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pop">
  <a:themeElements>
    <a:clrScheme name="Pop">
      <a:dk1>
        <a:srgbClr val="F8E71C"/>
      </a:dk1>
      <a:lt1>
        <a:srgbClr val="FFFFFF"/>
      </a:lt1>
      <a:dk2>
        <a:srgbClr val="000000"/>
      </a:dk2>
      <a:lt2>
        <a:srgbClr val="D9D9D9"/>
      </a:lt2>
      <a:accent1>
        <a:srgbClr val="666666"/>
      </a:accent1>
      <a:accent2>
        <a:srgbClr val="483165"/>
      </a:accent2>
      <a:accent3>
        <a:srgbClr val="EB1E95"/>
      </a:accent3>
      <a:accent4>
        <a:srgbClr val="0F9D58"/>
      </a:accent4>
      <a:accent5>
        <a:srgbClr val="01AFD1"/>
      </a:accent5>
      <a:accent6>
        <a:srgbClr val="9C27B0"/>
      </a:accent6>
      <a:hlink>
        <a:srgbClr val="01AFD1"/>
      </a:hlink>
      <a:folHlink>
        <a:srgbClr val="01AFD1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